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69" r:id="rId3"/>
    <p:sldId id="270" r:id="rId5"/>
    <p:sldId id="260" r:id="rId6"/>
    <p:sldId id="262" r:id="rId7"/>
    <p:sldId id="271" r:id="rId8"/>
    <p:sldId id="264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8493"/>
    <a:srgbClr val="2AAAB6"/>
    <a:srgbClr val="26A8B3"/>
    <a:srgbClr val="013941"/>
    <a:srgbClr val="1A6870"/>
    <a:srgbClr val="157682"/>
    <a:srgbClr val="117E8D"/>
    <a:srgbClr val="107987"/>
    <a:srgbClr val="1496A8"/>
    <a:srgbClr val="175C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84" d="100"/>
          <a:sy n="84" d="100"/>
        </p:scale>
        <p:origin x="72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wdp>
</file>

<file path=ppt/media/image11.png>
</file>

<file path=ppt/media/image12.wdp>
</file>

<file path=ppt/media/image13.png>
</file>

<file path=ppt/media/image14.wdp>
</file>

<file path=ppt/media/image15.png>
</file>

<file path=ppt/media/image16.png>
</file>

<file path=ppt/media/image17.wdp>
</file>

<file path=ppt/media/image18.jpe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wdp>
</file>

<file path=ppt/media/image5.png>
</file>

<file path=ppt/media/image6.wdp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4D28BD-CE45-4E93-B981-FECD9D0863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7FEED-E861-4145-8C11-D32C1E45E9B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F7FEED-E861-4145-8C11-D32C1E45E9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microsoft.com/office/2007/relationships/hdphoto" Target="../media/image8.wdp"/><Relationship Id="rId7" Type="http://schemas.openxmlformats.org/officeDocument/2006/relationships/image" Target="../media/image7.png"/><Relationship Id="rId6" Type="http://schemas.microsoft.com/office/2007/relationships/hdphoto" Target="../media/image6.wdp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7" Type="http://schemas.openxmlformats.org/officeDocument/2006/relationships/notesSlide" Target="../notesSlides/notesSlide1.xml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15.png"/><Relationship Id="rId14" Type="http://schemas.microsoft.com/office/2007/relationships/hdphoto" Target="../media/image14.wdp"/><Relationship Id="rId13" Type="http://schemas.openxmlformats.org/officeDocument/2006/relationships/image" Target="../media/image13.png"/><Relationship Id="rId12" Type="http://schemas.microsoft.com/office/2007/relationships/hdphoto" Target="../media/image12.wdp"/><Relationship Id="rId11" Type="http://schemas.openxmlformats.org/officeDocument/2006/relationships/image" Target="../media/image11.png"/><Relationship Id="rId10" Type="http://schemas.microsoft.com/office/2007/relationships/hdphoto" Target="../media/image10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hdphoto" Target="../media/image17.wdp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9" Type="http://schemas.microsoft.com/office/2007/relationships/hdphoto" Target="../media/image14.wdp"/><Relationship Id="rId8" Type="http://schemas.openxmlformats.org/officeDocument/2006/relationships/image" Target="../media/image13.png"/><Relationship Id="rId7" Type="http://schemas.microsoft.com/office/2007/relationships/hdphoto" Target="../media/image6.wdp"/><Relationship Id="rId6" Type="http://schemas.openxmlformats.org/officeDocument/2006/relationships/image" Target="../media/image5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microsoft.com/office/2007/relationships/hdphoto" Target="../media/image17.wdp"/><Relationship Id="rId2" Type="http://schemas.openxmlformats.org/officeDocument/2006/relationships/image" Target="../media/image16.pn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8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microsoft.com/office/2007/relationships/hdphoto" Target="../media/image6.wdp"/><Relationship Id="rId3" Type="http://schemas.openxmlformats.org/officeDocument/2006/relationships/image" Target="../media/image5.png"/><Relationship Id="rId2" Type="http://schemas.microsoft.com/office/2007/relationships/hdphoto" Target="../media/image17.wdp"/><Relationship Id="rId1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microsoft.com/office/2007/relationships/hdphoto" Target="../media/image14.wdp"/><Relationship Id="rId7" Type="http://schemas.openxmlformats.org/officeDocument/2006/relationships/image" Target="../media/image13.png"/><Relationship Id="rId6" Type="http://schemas.microsoft.com/office/2007/relationships/hdphoto" Target="../media/image8.wdp"/><Relationship Id="rId5" Type="http://schemas.openxmlformats.org/officeDocument/2006/relationships/image" Target="../media/image7.png"/><Relationship Id="rId4" Type="http://schemas.openxmlformats.org/officeDocument/2006/relationships/image" Target="../media/image25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-11288"/>
            <a:ext cx="12192000" cy="6858000"/>
          </a:xfrm>
          <a:prstGeom prst="rect">
            <a:avLst/>
          </a:prstGeom>
          <a:gradFill>
            <a:gsLst>
              <a:gs pos="0">
                <a:srgbClr val="047A8A">
                  <a:alpha val="95000"/>
                </a:srgbClr>
              </a:gs>
              <a:gs pos="77000">
                <a:srgbClr val="157682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609600" y="-11430"/>
            <a:ext cx="10972800" cy="5463822"/>
          </a:xfrm>
          <a:prstGeom prst="rect">
            <a:avLst/>
          </a:prstGeom>
          <a:blipFill dpi="0" rotWithShape="1">
            <a:blip r:embed="rId1">
              <a:alphaModFix amt="30000"/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40000" contrast="40000"/>
                      </a14:imgEffect>
                    </a14:imgLayer>
                  </a14:imgProps>
                </a:ext>
              </a:extLst>
            </a:blip>
            <a:srcRect/>
            <a:stretch>
              <a:fillRect l="528" b="44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085459" y="616943"/>
            <a:ext cx="6021079" cy="4459111"/>
          </a:xfrm>
          <a:prstGeom prst="rect">
            <a:avLst/>
          </a:prstGeom>
          <a:blipFill dpi="0" rotWithShape="1">
            <a:blip r:embed="rId3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8"/>
                      </a14:imgEffect>
                    </a14:imgLayer>
                  </a14:imgProps>
                </a:ext>
              </a:extLst>
            </a:blip>
            <a:srcRect/>
            <a:stretch>
              <a:fillRect t="-18210" b="-1681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15"/>
                    </a14:imgEffect>
                    <a14:imgEffect>
                      <a14:brightnessContrast bright="40000" contrast="40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45157" y="-28147"/>
            <a:ext cx="9151695" cy="2717992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6058"/>
          <a:stretch>
            <a:fillRect/>
          </a:stretch>
        </p:blipFill>
        <p:spPr>
          <a:xfrm>
            <a:off x="-67733" y="4628740"/>
            <a:ext cx="12210292" cy="22446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43028"/>
          <a:stretch>
            <a:fillRect/>
          </a:stretch>
        </p:blipFill>
        <p:spPr>
          <a:xfrm>
            <a:off x="0" y="4885955"/>
            <a:ext cx="12192000" cy="197769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785" y="4492914"/>
            <a:ext cx="4841204" cy="2516249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843" y="4933873"/>
            <a:ext cx="1262079" cy="126207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9356" y="1757714"/>
            <a:ext cx="649117" cy="6791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15"/>
                    </a14:imgEffect>
                    <a14:imgEffect>
                      <a14:brightnessContrast bright="40000" contrast="40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45157" y="-28147"/>
            <a:ext cx="9151695" cy="271799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006090" y="486410"/>
            <a:ext cx="61791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컴퓨터공학종합설계</a:t>
            </a:r>
            <a:r>
              <a:rPr lang="en-US" altLang="ko-KR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altLang="ko-KR" sz="4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00170" y="1660525"/>
            <a:ext cx="427228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주제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개인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PC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보안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진단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프로그램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개발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ko-KR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 </a:t>
            </a:r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주차</a:t>
            </a:r>
            <a:r>
              <a:rPr lang="en-US" altLang="ko-KR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진도</a:t>
            </a:r>
            <a:endParaRPr lang="ko-KR" altLang="en-US" sz="1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프로그램</a:t>
            </a:r>
            <a:r>
              <a:rPr lang="en-US" altLang="ko-KR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개발방안</a:t>
            </a:r>
            <a:r>
              <a:rPr lang="en-US" altLang="ko-KR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확정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68445" y="2689860"/>
            <a:ext cx="39357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담당교수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정진우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담당조교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양승윤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회사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크로니아이티</a:t>
            </a:r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멘토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박진호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86275" y="4154170"/>
            <a:ext cx="31007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팀명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PPP</a:t>
            </a:r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팀장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심문빈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팀원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주성항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장계평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오상남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-45085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95000"/>
                </a:srgbClr>
              </a:gs>
              <a:gs pos="100000">
                <a:srgbClr val="15768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5"/>
                    </a14:imgEffect>
                    <a14:imgEffect>
                      <a14:brightnessContrast bright="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45157" y="-22577"/>
            <a:ext cx="9151695" cy="271799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116" y="996820"/>
            <a:ext cx="649117" cy="679198"/>
          </a:xfrm>
          <a:prstGeom prst="rect">
            <a:avLst/>
          </a:prstGeom>
        </p:spPr>
      </p:pic>
      <p:sp>
        <p:nvSpPr>
          <p:cNvPr id="29" name="矩形 28"/>
          <p:cNvSpPr/>
          <p:nvPr/>
        </p:nvSpPr>
        <p:spPr>
          <a:xfrm>
            <a:off x="-2876565" y="770782"/>
            <a:ext cx="5316437" cy="5316437"/>
          </a:xfrm>
          <a:prstGeom prst="rect">
            <a:avLst/>
          </a:prstGeom>
          <a:blipFill dpi="0" rotWithShape="1">
            <a:blip r:embed="rId4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812453" y="770782"/>
            <a:ext cx="5316437" cy="5316437"/>
          </a:xfrm>
          <a:prstGeom prst="rect">
            <a:avLst/>
          </a:prstGeom>
          <a:blipFill dpi="0" rotWithShape="1">
            <a:blip r:embed="rId4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471818" y="1461470"/>
            <a:ext cx="8248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rPr>
              <a:t>CONTANT</a:t>
            </a:r>
            <a:endParaRPr lang="zh-CN" altLang="en-US" sz="800" dirty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684270" y="646430"/>
            <a:ext cx="4662805" cy="5835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ko-KR" altLang="en-US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개발방안</a:t>
            </a:r>
            <a:r>
              <a:rPr lang="en-US" altLang="ko-KR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내용</a:t>
            </a:r>
            <a:endParaRPr lang="ko-KR" altLang="en-US"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197695" y="2345648"/>
            <a:ext cx="5796610" cy="2343659"/>
            <a:chOff x="2602323" y="2569524"/>
            <a:chExt cx="5796610" cy="2343659"/>
          </a:xfrm>
        </p:grpSpPr>
        <p:sp>
          <p:nvSpPr>
            <p:cNvPr id="6" name="矩形 5"/>
            <p:cNvSpPr/>
            <p:nvPr/>
          </p:nvSpPr>
          <p:spPr>
            <a:xfrm>
              <a:off x="2602323" y="3450048"/>
              <a:ext cx="5796610" cy="582611"/>
            </a:xfrm>
            <a:prstGeom prst="rect">
              <a:avLst/>
            </a:prstGeom>
            <a:gradFill flip="none" rotWithShape="1">
              <a:gsLst>
                <a:gs pos="0">
                  <a:srgbClr val="047A8A">
                    <a:alpha val="0"/>
                  </a:srgbClr>
                </a:gs>
                <a:gs pos="100000">
                  <a:srgbClr val="0D7886">
                    <a:alpha val="0"/>
                  </a:srgbClr>
                </a:gs>
                <a:gs pos="53000">
                  <a:srgbClr val="2AAAB6"/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2602323" y="2569524"/>
              <a:ext cx="5796610" cy="582611"/>
            </a:xfrm>
            <a:prstGeom prst="rect">
              <a:avLst/>
            </a:prstGeom>
            <a:gradFill flip="none" rotWithShape="1">
              <a:gsLst>
                <a:gs pos="0">
                  <a:srgbClr val="047A8A">
                    <a:alpha val="0"/>
                  </a:srgbClr>
                </a:gs>
                <a:gs pos="100000">
                  <a:srgbClr val="0D7886">
                    <a:alpha val="0"/>
                  </a:srgbClr>
                </a:gs>
                <a:gs pos="53000">
                  <a:srgbClr val="2AAAB6"/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2602323" y="4330572"/>
              <a:ext cx="5796610" cy="582611"/>
            </a:xfrm>
            <a:prstGeom prst="rect">
              <a:avLst/>
            </a:prstGeom>
            <a:gradFill flip="none" rotWithShape="1">
              <a:gsLst>
                <a:gs pos="0">
                  <a:srgbClr val="047A8A">
                    <a:alpha val="0"/>
                  </a:srgbClr>
                </a:gs>
                <a:gs pos="100000">
                  <a:srgbClr val="0D7886">
                    <a:alpha val="0"/>
                  </a:srgbClr>
                </a:gs>
                <a:gs pos="53000">
                  <a:srgbClr val="2AAAB6"/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561636" y="2627207"/>
              <a:ext cx="30784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01.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개발언어와</a:t>
              </a:r>
              <a:r>
                <a:rPr lang="en-US" altLang="ko-KR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환경</a:t>
              </a:r>
              <a:endParaRPr lang="ko-KR" altLang="en-US" sz="2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3561636" y="3490359"/>
              <a:ext cx="39928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02.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점검</a:t>
              </a:r>
              <a:r>
                <a:rPr lang="en-US" altLang="ko-KR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사항의</a:t>
              </a:r>
              <a:r>
                <a:rPr lang="en-US" altLang="ko-KR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세부</a:t>
              </a:r>
              <a:r>
                <a:rPr lang="en-US" altLang="ko-KR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정의</a:t>
              </a:r>
              <a:endParaRPr lang="ko-KR" altLang="en-US" sz="2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3561636" y="4353511"/>
              <a:ext cx="2164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03.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실현</a:t>
              </a:r>
              <a:r>
                <a:rPr lang="en-US" altLang="ko-KR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방법</a:t>
              </a:r>
              <a:endParaRPr lang="ko-KR" altLang="en-US" sz="2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889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80000"/>
                </a:srgbClr>
              </a:gs>
              <a:gs pos="100000">
                <a:srgbClr val="0D7886">
                  <a:alpha val="80000"/>
                </a:srgbClr>
              </a:gs>
              <a:gs pos="50000">
                <a:srgbClr val="15768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梯形 29"/>
          <p:cNvSpPr/>
          <p:nvPr/>
        </p:nvSpPr>
        <p:spPr>
          <a:xfrm flipV="1">
            <a:off x="2704459" y="-2"/>
            <a:ext cx="6783082" cy="6880577"/>
          </a:xfrm>
          <a:prstGeom prst="trapezoid">
            <a:avLst/>
          </a:prstGeom>
          <a:solidFill>
            <a:srgbClr val="1184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4019088" y="494372"/>
            <a:ext cx="4153825" cy="4153825"/>
          </a:xfrm>
          <a:prstGeom prst="rect">
            <a:avLst/>
          </a:prstGeom>
          <a:blipFill dpi="0" rotWithShape="1">
            <a:blip r:embed="rId2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60000">
            <a:off x="-70165" y="3092063"/>
            <a:ext cx="7309573" cy="789277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40000" flipH="1">
            <a:off x="4936050" y="3092063"/>
            <a:ext cx="7309573" cy="789277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80"/>
          <a:stretch>
            <a:fillRect/>
          </a:stretch>
        </p:blipFill>
        <p:spPr>
          <a:xfrm>
            <a:off x="4052227" y="5828266"/>
            <a:ext cx="4104814" cy="1035378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 radius="15"/>
                    </a14:imgEffect>
                    <a14:imgEffect>
                      <a14:brightnessContrast bright="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8818" y="283"/>
            <a:ext cx="9151695" cy="2717992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891" y="5016087"/>
            <a:ext cx="1262079" cy="126207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312285" y="652145"/>
            <a:ext cx="35667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ko-KR"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01.</a:t>
            </a:r>
            <a:r>
              <a:rPr lang="ko-KR" altLang="zh-CN"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개발언어와</a:t>
            </a:r>
            <a:r>
              <a:rPr lang="en-US" altLang="ko-KR"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환경</a:t>
            </a:r>
            <a:endParaRPr lang="ko-KR" altLang="en-US"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94835" y="1833245"/>
            <a:ext cx="342011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개발언어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C++</a:t>
            </a:r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개발환경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Qt Creator</a:t>
            </a:r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운영체제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Windows PC </a:t>
            </a:r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98000"/>
                </a:srgbClr>
              </a:gs>
              <a:gs pos="51000">
                <a:srgbClr val="15768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5"/>
                    </a14:imgEffect>
                    <a14:imgEffect>
                      <a14:brightnessContrast bright="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72" y="283"/>
            <a:ext cx="9151695" cy="271799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75449" y="550190"/>
            <a:ext cx="5669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02.</a:t>
            </a:r>
            <a:r>
              <a:rPr lang="ko-KR" alt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점검</a:t>
            </a:r>
            <a:r>
              <a:rPr lang="en-US" altLang="ko-KR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 </a:t>
            </a:r>
            <a:r>
              <a:rPr lang="ko-KR" alt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사항의</a:t>
            </a:r>
            <a:r>
              <a:rPr lang="en-US" altLang="ko-KR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 </a:t>
            </a:r>
            <a:r>
              <a:rPr lang="ko-KR" alt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세부</a:t>
            </a:r>
            <a:r>
              <a:rPr lang="en-US" altLang="ko-KR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 </a:t>
            </a:r>
            <a:r>
              <a:rPr lang="ko-KR" alt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정의</a:t>
            </a:r>
            <a:endParaRPr lang="zh-CN" altLang="en-US" sz="5400" dirty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347231" y="2517765"/>
            <a:ext cx="3125336" cy="3125336"/>
          </a:xfrm>
          <a:prstGeom prst="ellipse">
            <a:avLst/>
          </a:prstGeom>
          <a:gradFill flip="none" rotWithShape="1">
            <a:gsLst>
              <a:gs pos="0">
                <a:srgbClr val="047A8A">
                  <a:alpha val="0"/>
                </a:srgbClr>
              </a:gs>
              <a:gs pos="75000">
                <a:srgbClr val="118493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8104246" y="2517765"/>
            <a:ext cx="3125336" cy="3125336"/>
          </a:xfrm>
          <a:prstGeom prst="ellipse">
            <a:avLst/>
          </a:prstGeom>
          <a:gradFill flip="none" rotWithShape="1">
            <a:gsLst>
              <a:gs pos="0">
                <a:srgbClr val="047A8A">
                  <a:alpha val="0"/>
                </a:srgbClr>
              </a:gs>
              <a:gs pos="75000">
                <a:srgbClr val="118493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392095" y="2517765"/>
            <a:ext cx="3125336" cy="3125336"/>
          </a:xfrm>
          <a:prstGeom prst="ellipse">
            <a:avLst/>
          </a:prstGeom>
          <a:gradFill flip="none" rotWithShape="1">
            <a:gsLst>
              <a:gs pos="0">
                <a:srgbClr val="047A8A">
                  <a:alpha val="0"/>
                </a:srgbClr>
              </a:gs>
              <a:gs pos="75000">
                <a:srgbClr val="118493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806" y="2111056"/>
            <a:ext cx="2216586" cy="421463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542" y="2111056"/>
            <a:ext cx="2216586" cy="4214633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3144" y="2111056"/>
            <a:ext cx="2216586" cy="4214633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27735" y="2718435"/>
            <a:ext cx="20542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zh-CN" sz="1600"/>
              <a:t>계정보안</a:t>
            </a:r>
            <a:endParaRPr lang="ko-KR" altLang="zh-CN" sz="1600"/>
          </a:p>
        </p:txBody>
      </p:sp>
      <p:sp>
        <p:nvSpPr>
          <p:cNvPr id="3" name="文本框 2"/>
          <p:cNvSpPr txBox="1"/>
          <p:nvPr/>
        </p:nvSpPr>
        <p:spPr>
          <a:xfrm>
            <a:off x="765175" y="3189605"/>
            <a:ext cx="2379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en-US" sz="1000" b="1"/>
              <a:t>시스템</a:t>
            </a:r>
            <a:r>
              <a:rPr lang="en-US" altLang="ko-KR" sz="1000" b="1"/>
              <a:t> </a:t>
            </a:r>
            <a:r>
              <a:rPr lang="ko-KR" altLang="en-US" sz="1000" b="1"/>
              <a:t>로그인</a:t>
            </a:r>
            <a:r>
              <a:rPr lang="en-US" altLang="ko-KR" sz="1000" b="1"/>
              <a:t> </a:t>
            </a:r>
            <a:r>
              <a:rPr lang="ko-KR" altLang="en-US" sz="1000" b="1"/>
              <a:t>패스워드</a:t>
            </a:r>
            <a:r>
              <a:rPr lang="en-US" altLang="ko-KR" sz="1000" b="1"/>
              <a:t> </a:t>
            </a:r>
            <a:r>
              <a:rPr lang="ko-KR" altLang="en-US" sz="1000" b="1"/>
              <a:t>복잡도</a:t>
            </a:r>
            <a:r>
              <a:rPr lang="en-US" altLang="ko-KR" sz="1000" b="1"/>
              <a:t> </a:t>
            </a:r>
            <a:r>
              <a:rPr lang="ko-KR" altLang="en-US" sz="1000" b="1"/>
              <a:t>점검</a:t>
            </a:r>
            <a:endParaRPr lang="ko-KR" altLang="en-US" sz="1000" b="1"/>
          </a:p>
        </p:txBody>
      </p:sp>
      <p:sp>
        <p:nvSpPr>
          <p:cNvPr id="16" name="文本框 15"/>
          <p:cNvSpPr txBox="1"/>
          <p:nvPr/>
        </p:nvSpPr>
        <p:spPr>
          <a:xfrm>
            <a:off x="841375" y="3747135"/>
            <a:ext cx="222567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en-US" sz="900" b="1"/>
              <a:t>취약</a:t>
            </a:r>
            <a:r>
              <a:rPr lang="en-US" altLang="ko-KR" sz="900" b="1"/>
              <a:t> : </a:t>
            </a:r>
            <a:r>
              <a:rPr lang="ko-KR" altLang="en-US" sz="900" b="1"/>
              <a:t>패스워드</a:t>
            </a:r>
            <a:r>
              <a:rPr lang="en-US" altLang="ko-KR" sz="900" b="1"/>
              <a:t> </a:t>
            </a:r>
            <a:r>
              <a:rPr lang="ko-KR" altLang="en-US" sz="900" b="1"/>
              <a:t>설정하지</a:t>
            </a:r>
            <a:r>
              <a:rPr lang="en-US" altLang="ko-KR" sz="900" b="1"/>
              <a:t> </a:t>
            </a:r>
            <a:r>
              <a:rPr lang="ko-KR" altLang="en-US" sz="900" b="1"/>
              <a:t>않거나</a:t>
            </a:r>
            <a:r>
              <a:rPr lang="en-US" altLang="ko-KR" sz="900" b="1"/>
              <a:t> </a:t>
            </a:r>
            <a:r>
              <a:rPr lang="ko-KR" altLang="en-US" sz="900" b="1"/>
              <a:t>숫자만</a:t>
            </a:r>
            <a:r>
              <a:rPr lang="en-US" altLang="ko-KR" sz="900" b="1"/>
              <a:t> </a:t>
            </a:r>
            <a:r>
              <a:rPr lang="ko-KR" altLang="en-US" sz="900" b="1"/>
              <a:t>설정되어</a:t>
            </a:r>
            <a:r>
              <a:rPr lang="en-US" altLang="ko-KR" sz="900" b="1"/>
              <a:t> </a:t>
            </a:r>
            <a:r>
              <a:rPr lang="ko-KR" altLang="en-US" sz="900" b="1"/>
              <a:t>있는</a:t>
            </a:r>
            <a:r>
              <a:rPr lang="en-US" altLang="ko-KR" sz="900" b="1"/>
              <a:t> </a:t>
            </a:r>
            <a:r>
              <a:rPr lang="ko-KR" altLang="en-US" sz="900" b="1"/>
              <a:t>경우</a:t>
            </a:r>
            <a:endParaRPr lang="ko-KR" altLang="en-US" sz="900" b="1"/>
          </a:p>
          <a:p>
            <a:endParaRPr lang="ko-KR" altLang="en-US" sz="900" b="1"/>
          </a:p>
          <a:p>
            <a:r>
              <a:rPr lang="ko-KR" altLang="en-US" sz="900" b="1"/>
              <a:t>일반</a:t>
            </a:r>
            <a:r>
              <a:rPr lang="en-US" altLang="ko-KR" sz="900" b="1"/>
              <a:t> : </a:t>
            </a:r>
            <a:r>
              <a:rPr lang="ko-KR" altLang="en-US" sz="900" b="1"/>
              <a:t>패스워드는</a:t>
            </a:r>
            <a:r>
              <a:rPr lang="en-US" altLang="ko-KR" sz="900" b="1"/>
              <a:t> </a:t>
            </a:r>
            <a:r>
              <a:rPr lang="ko-KR" altLang="en-US" sz="900" b="1"/>
              <a:t>숫자</a:t>
            </a:r>
            <a:r>
              <a:rPr lang="en-US" altLang="ko-KR" sz="900" b="1"/>
              <a:t>+</a:t>
            </a:r>
            <a:r>
              <a:rPr lang="ko-KR" altLang="en-US" sz="900" b="1"/>
              <a:t>알파벳</a:t>
            </a:r>
            <a:r>
              <a:rPr lang="ko-KR" altLang="en-US" sz="900" b="1"/>
              <a:t>으로</a:t>
            </a:r>
            <a:r>
              <a:rPr lang="en-US" altLang="ko-KR" sz="900" b="1"/>
              <a:t> </a:t>
            </a:r>
            <a:r>
              <a:rPr lang="ko-KR" altLang="en-US" sz="900" b="1"/>
              <a:t>구성된</a:t>
            </a:r>
            <a:r>
              <a:rPr lang="en-US" altLang="ko-KR" sz="900" b="1"/>
              <a:t> </a:t>
            </a:r>
            <a:r>
              <a:rPr lang="ko-KR" altLang="en-US" sz="900" b="1"/>
              <a:t>경우</a:t>
            </a:r>
            <a:endParaRPr lang="ko-KR" altLang="en-US" sz="900" b="1"/>
          </a:p>
          <a:p>
            <a:endParaRPr lang="en-US" altLang="ko-KR" sz="900" b="1"/>
          </a:p>
          <a:p>
            <a:r>
              <a:rPr lang="ko-KR" altLang="en-US" sz="900" b="1"/>
              <a:t>안전</a:t>
            </a:r>
            <a:r>
              <a:rPr lang="en-US" altLang="ko-KR" sz="900" b="1"/>
              <a:t> : </a:t>
            </a:r>
            <a:r>
              <a:rPr lang="ko-KR" altLang="en-US" sz="900" b="1"/>
              <a:t>패스워드는</a:t>
            </a:r>
            <a:r>
              <a:rPr lang="en-US" altLang="ko-KR" sz="900" b="1"/>
              <a:t> </a:t>
            </a:r>
            <a:r>
              <a:rPr lang="ko-KR" altLang="en-US" sz="900" b="1"/>
              <a:t>숫자</a:t>
            </a:r>
            <a:r>
              <a:rPr lang="en-US" altLang="ko-KR" sz="900" b="1"/>
              <a:t>+</a:t>
            </a:r>
            <a:r>
              <a:rPr lang="ko-KR" altLang="en-US" sz="900" b="1"/>
              <a:t>알파벳</a:t>
            </a:r>
            <a:r>
              <a:rPr lang="en-US" altLang="ko-KR" sz="900" b="1"/>
              <a:t>+</a:t>
            </a:r>
            <a:r>
              <a:rPr lang="ko-KR" altLang="en-US" sz="900" b="1"/>
              <a:t>특수문자로</a:t>
            </a:r>
            <a:r>
              <a:rPr lang="en-US" altLang="ko-KR" sz="900" b="1"/>
              <a:t> </a:t>
            </a:r>
            <a:r>
              <a:rPr lang="ko-KR" altLang="en-US" sz="900" b="1"/>
              <a:t>수정된</a:t>
            </a:r>
            <a:r>
              <a:rPr lang="en-US" altLang="ko-KR" sz="900" b="1"/>
              <a:t> </a:t>
            </a:r>
            <a:r>
              <a:rPr lang="ko-KR" altLang="en-US" sz="900" b="1"/>
              <a:t>경우</a:t>
            </a:r>
            <a:endParaRPr lang="ko-KR" altLang="en-US" sz="900" b="1"/>
          </a:p>
        </p:txBody>
      </p:sp>
      <p:sp>
        <p:nvSpPr>
          <p:cNvPr id="17" name="文本框 16"/>
          <p:cNvSpPr txBox="1"/>
          <p:nvPr/>
        </p:nvSpPr>
        <p:spPr>
          <a:xfrm>
            <a:off x="5321300" y="2718435"/>
            <a:ext cx="11772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zh-CN" sz="1600"/>
              <a:t>화면보안</a:t>
            </a:r>
            <a:endParaRPr lang="ko-KR" altLang="zh-CN" sz="1600"/>
          </a:p>
        </p:txBody>
      </p:sp>
      <p:sp>
        <p:nvSpPr>
          <p:cNvPr id="18" name="文本框 17"/>
          <p:cNvSpPr txBox="1"/>
          <p:nvPr/>
        </p:nvSpPr>
        <p:spPr>
          <a:xfrm>
            <a:off x="4985385" y="3189605"/>
            <a:ext cx="184848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zh-CN" sz="1000" b="1"/>
              <a:t>화면</a:t>
            </a:r>
            <a:r>
              <a:rPr lang="en-US" altLang="ko-KR" sz="1000" b="1"/>
              <a:t> </a:t>
            </a:r>
            <a:r>
              <a:rPr lang="ko-KR" altLang="en-US" sz="1000" b="1"/>
              <a:t>보호기</a:t>
            </a:r>
            <a:r>
              <a:rPr lang="en-US" altLang="ko-KR" sz="1000" b="1"/>
              <a:t> </a:t>
            </a:r>
            <a:r>
              <a:rPr lang="ko-KR" altLang="en-US" sz="1000" b="1"/>
              <a:t>설정</a:t>
            </a:r>
            <a:r>
              <a:rPr lang="en-US" altLang="ko-KR" sz="1000" b="1"/>
              <a:t> </a:t>
            </a:r>
            <a:r>
              <a:rPr lang="ko-KR" altLang="en-US" sz="1000" b="1"/>
              <a:t>여부</a:t>
            </a:r>
            <a:r>
              <a:rPr lang="en-US" altLang="ko-KR" sz="1000" b="1"/>
              <a:t> </a:t>
            </a:r>
            <a:r>
              <a:rPr lang="ko-KR" altLang="en-US" sz="1000" b="1"/>
              <a:t>점검</a:t>
            </a:r>
            <a:endParaRPr lang="ko-KR" altLang="en-US" sz="1000" b="1"/>
          </a:p>
        </p:txBody>
      </p:sp>
      <p:sp>
        <p:nvSpPr>
          <p:cNvPr id="19" name="文本框 18"/>
          <p:cNvSpPr txBox="1"/>
          <p:nvPr/>
        </p:nvSpPr>
        <p:spPr>
          <a:xfrm>
            <a:off x="4912995" y="3747135"/>
            <a:ext cx="199390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en-US" sz="900" b="1"/>
              <a:t>취약</a:t>
            </a:r>
            <a:r>
              <a:rPr lang="en-US" altLang="ko-KR" sz="900" b="1"/>
              <a:t> : </a:t>
            </a:r>
            <a:r>
              <a:rPr lang="ko-KR" altLang="en-US" sz="900" b="1">
                <a:sym typeface="+mn-ea"/>
              </a:rPr>
              <a:t>화면</a:t>
            </a:r>
            <a:r>
              <a:rPr lang="en-US" altLang="ko-KR" sz="900" b="1">
                <a:sym typeface="+mn-ea"/>
              </a:rPr>
              <a:t> </a:t>
            </a:r>
            <a:r>
              <a:rPr lang="ko-KR" altLang="en-US" sz="900" b="1">
                <a:sym typeface="+mn-ea"/>
              </a:rPr>
              <a:t>보호기</a:t>
            </a:r>
            <a:r>
              <a:rPr lang="en-US" altLang="ko-KR" sz="900" b="1">
                <a:sym typeface="+mn-ea"/>
              </a:rPr>
              <a:t> </a:t>
            </a:r>
            <a:r>
              <a:rPr lang="ko-KR" altLang="en-US" sz="900" b="1">
                <a:sym typeface="+mn-ea"/>
              </a:rPr>
              <a:t>설정하지</a:t>
            </a:r>
            <a:r>
              <a:rPr lang="en-US" altLang="ko-KR" sz="900" b="1">
                <a:sym typeface="+mn-ea"/>
              </a:rPr>
              <a:t> </a:t>
            </a:r>
            <a:r>
              <a:rPr lang="ko-KR" altLang="en-US" sz="900" b="1">
                <a:sym typeface="+mn-ea"/>
              </a:rPr>
              <a:t>않은</a:t>
            </a:r>
            <a:r>
              <a:rPr lang="en-US" altLang="ko-KR" sz="900" b="1">
                <a:sym typeface="+mn-ea"/>
              </a:rPr>
              <a:t> </a:t>
            </a:r>
            <a:r>
              <a:rPr lang="ko-KR" altLang="en-US" sz="900" b="1">
                <a:sym typeface="+mn-ea"/>
              </a:rPr>
              <a:t>경우</a:t>
            </a:r>
            <a:r>
              <a:rPr lang="en-US" altLang="ko-KR" sz="900" b="1">
                <a:sym typeface="+mn-ea"/>
              </a:rPr>
              <a:t> </a:t>
            </a:r>
            <a:endParaRPr lang="en-US" altLang="ko-KR" sz="900" b="1"/>
          </a:p>
          <a:p>
            <a:endParaRPr lang="ko-KR" altLang="en-US" sz="900" b="1"/>
          </a:p>
          <a:p>
            <a:endParaRPr lang="ko-KR" altLang="en-US" sz="900" b="1"/>
          </a:p>
          <a:p>
            <a:r>
              <a:rPr lang="ko-KR" altLang="en-US" sz="900" b="1"/>
              <a:t>일반</a:t>
            </a:r>
            <a:r>
              <a:rPr lang="en-US" altLang="ko-KR" sz="900" b="1"/>
              <a:t> : </a:t>
            </a:r>
            <a:r>
              <a:rPr lang="ko-KR" altLang="en-US" sz="900" b="1">
                <a:sym typeface="+mn-ea"/>
              </a:rPr>
              <a:t>이</a:t>
            </a:r>
            <a:r>
              <a:rPr lang="en-US" altLang="ko-KR" sz="900" b="1">
                <a:sym typeface="+mn-ea"/>
              </a:rPr>
              <a:t> </a:t>
            </a:r>
            <a:r>
              <a:rPr lang="ko-KR" altLang="en-US" sz="900" b="1">
                <a:sym typeface="+mn-ea"/>
              </a:rPr>
              <a:t>점검사항은</a:t>
            </a:r>
            <a:r>
              <a:rPr lang="en-US" altLang="ko-KR" sz="900" b="1">
                <a:sym typeface="+mn-ea"/>
              </a:rPr>
              <a:t> </a:t>
            </a:r>
            <a:r>
              <a:rPr lang="ko-KR" altLang="en-US" sz="900" b="1">
                <a:sym typeface="+mn-ea"/>
              </a:rPr>
              <a:t>일반을</a:t>
            </a:r>
            <a:r>
              <a:rPr lang="en-US" altLang="ko-KR" sz="900" b="1">
                <a:sym typeface="+mn-ea"/>
              </a:rPr>
              <a:t> </a:t>
            </a:r>
            <a:r>
              <a:rPr lang="ko-KR" altLang="en-US" sz="900" b="1">
                <a:sym typeface="+mn-ea"/>
              </a:rPr>
              <a:t>정의</a:t>
            </a:r>
            <a:r>
              <a:rPr lang="en-US" altLang="ko-KR" sz="900" b="1">
                <a:sym typeface="+mn-ea"/>
              </a:rPr>
              <a:t> </a:t>
            </a:r>
            <a:r>
              <a:rPr lang="ko-KR" altLang="en-US" sz="900" b="1">
                <a:sym typeface="+mn-ea"/>
              </a:rPr>
              <a:t>하지</a:t>
            </a:r>
            <a:r>
              <a:rPr lang="en-US" altLang="ko-KR" sz="900" b="1">
                <a:sym typeface="+mn-ea"/>
              </a:rPr>
              <a:t> </a:t>
            </a:r>
            <a:r>
              <a:rPr lang="ko-KR" altLang="en-US" sz="900" b="1">
                <a:sym typeface="+mn-ea"/>
              </a:rPr>
              <a:t>않다</a:t>
            </a:r>
            <a:endParaRPr lang="ko-KR" altLang="en-US" sz="900" b="1">
              <a:sym typeface="+mn-ea"/>
            </a:endParaRPr>
          </a:p>
          <a:p>
            <a:endParaRPr lang="en-US" altLang="ko-KR" sz="900" b="1"/>
          </a:p>
          <a:p>
            <a:r>
              <a:rPr lang="ko-KR" altLang="en-US" sz="900" b="1"/>
              <a:t>안전</a:t>
            </a:r>
            <a:r>
              <a:rPr lang="en-US" altLang="ko-KR" sz="900" b="1"/>
              <a:t> : </a:t>
            </a:r>
            <a:r>
              <a:rPr lang="ko-KR" altLang="en-US" sz="900" b="1"/>
              <a:t>임의의</a:t>
            </a:r>
            <a:r>
              <a:rPr lang="en-US" altLang="ko-KR" sz="900" b="1"/>
              <a:t> </a:t>
            </a:r>
            <a:r>
              <a:rPr lang="ko-KR" altLang="en-US" sz="900" b="1"/>
              <a:t>화면</a:t>
            </a:r>
            <a:r>
              <a:rPr lang="en-US" altLang="ko-KR" sz="900" b="1"/>
              <a:t> </a:t>
            </a:r>
            <a:r>
              <a:rPr lang="ko-KR" altLang="en-US" sz="900" b="1"/>
              <a:t>보호</a:t>
            </a:r>
            <a:r>
              <a:rPr lang="en-US" altLang="ko-KR" sz="900" b="1"/>
              <a:t> </a:t>
            </a:r>
            <a:r>
              <a:rPr lang="ko-KR" altLang="en-US" sz="900" b="1"/>
              <a:t>모드</a:t>
            </a:r>
            <a:r>
              <a:rPr lang="en-US" altLang="ko-KR" sz="900" b="1"/>
              <a:t> </a:t>
            </a:r>
            <a:r>
              <a:rPr lang="ko-KR" altLang="en-US" sz="900" b="1"/>
              <a:t>설정된</a:t>
            </a:r>
            <a:r>
              <a:rPr lang="en-US" altLang="ko-KR" sz="900" b="1"/>
              <a:t> </a:t>
            </a:r>
            <a:r>
              <a:rPr lang="ko-KR" altLang="en-US" sz="900" b="1"/>
              <a:t>경우</a:t>
            </a:r>
            <a:endParaRPr lang="ko-KR" altLang="en-US" sz="900" b="1"/>
          </a:p>
        </p:txBody>
      </p:sp>
      <p:sp>
        <p:nvSpPr>
          <p:cNvPr id="20" name="文本框 19"/>
          <p:cNvSpPr txBox="1"/>
          <p:nvPr/>
        </p:nvSpPr>
        <p:spPr>
          <a:xfrm>
            <a:off x="9018270" y="2718435"/>
            <a:ext cx="12973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en-US" sz="1600"/>
              <a:t>공유보안</a:t>
            </a:r>
            <a:endParaRPr lang="ko-KR" altLang="en-US" sz="1600"/>
          </a:p>
        </p:txBody>
      </p:sp>
      <p:sp>
        <p:nvSpPr>
          <p:cNvPr id="21" name="文本框 20"/>
          <p:cNvSpPr txBox="1"/>
          <p:nvPr/>
        </p:nvSpPr>
        <p:spPr>
          <a:xfrm>
            <a:off x="8571230" y="3112770"/>
            <a:ext cx="2190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zh-CN" sz="1000" b="1"/>
              <a:t>시스템에서</a:t>
            </a:r>
            <a:r>
              <a:rPr lang="en-US" altLang="ko-KR" sz="1000" b="1"/>
              <a:t> </a:t>
            </a:r>
            <a:r>
              <a:rPr lang="ko-KR" altLang="en-US" sz="1000" b="1"/>
              <a:t>사용하는</a:t>
            </a:r>
            <a:r>
              <a:rPr lang="en-US" altLang="ko-KR" sz="1000" b="1"/>
              <a:t> </a:t>
            </a:r>
            <a:r>
              <a:rPr lang="ko-KR" altLang="en-US" sz="1000" b="1"/>
              <a:t>폴더를</a:t>
            </a:r>
            <a:r>
              <a:rPr lang="en-US" altLang="ko-KR" sz="1000" b="1"/>
              <a:t> </a:t>
            </a:r>
            <a:r>
              <a:rPr lang="ko-KR" altLang="en-US" sz="1000" b="1"/>
              <a:t>제외하고</a:t>
            </a:r>
            <a:r>
              <a:rPr lang="en-US" altLang="ko-KR" sz="1000" b="1"/>
              <a:t> </a:t>
            </a:r>
            <a:r>
              <a:rPr lang="ko-KR" altLang="en-US" sz="1000" b="1"/>
              <a:t>공유중인</a:t>
            </a:r>
            <a:r>
              <a:rPr lang="en-US" altLang="ko-KR" sz="1000" b="1"/>
              <a:t> </a:t>
            </a:r>
            <a:r>
              <a:rPr lang="ko-KR" altLang="en-US" sz="1000" b="1"/>
              <a:t>폴더가</a:t>
            </a:r>
            <a:r>
              <a:rPr lang="en-US" altLang="ko-KR" sz="1000" b="1"/>
              <a:t> </a:t>
            </a:r>
            <a:r>
              <a:rPr lang="ko-KR" altLang="en-US" sz="1000" b="1"/>
              <a:t>있는지</a:t>
            </a:r>
            <a:r>
              <a:rPr lang="en-US" altLang="ko-KR" sz="1000" b="1"/>
              <a:t> </a:t>
            </a:r>
            <a:r>
              <a:rPr lang="ko-KR" altLang="en-US" sz="1000" b="1"/>
              <a:t>점검</a:t>
            </a:r>
            <a:endParaRPr lang="ko-KR" altLang="en-US" sz="1000" b="1"/>
          </a:p>
        </p:txBody>
      </p:sp>
      <p:sp>
        <p:nvSpPr>
          <p:cNvPr id="22" name="文本框 21"/>
          <p:cNvSpPr txBox="1"/>
          <p:nvPr/>
        </p:nvSpPr>
        <p:spPr>
          <a:xfrm>
            <a:off x="8591550" y="3651885"/>
            <a:ext cx="21316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zh-CN" sz="900" b="1"/>
              <a:t>취약</a:t>
            </a:r>
            <a:r>
              <a:rPr lang="en-US" altLang="ko-KR" sz="900" b="1"/>
              <a:t> : </a:t>
            </a:r>
            <a:r>
              <a:rPr lang="ko-KR" altLang="en-US" sz="900" b="1"/>
              <a:t>공유중인</a:t>
            </a:r>
            <a:r>
              <a:rPr lang="en-US" altLang="ko-KR" sz="900" b="1"/>
              <a:t> </a:t>
            </a:r>
            <a:r>
              <a:rPr lang="ko-KR" altLang="en-US" sz="900" b="1"/>
              <a:t>개인</a:t>
            </a:r>
            <a:r>
              <a:rPr lang="en-US" altLang="ko-KR" sz="900" b="1"/>
              <a:t> </a:t>
            </a:r>
            <a:r>
              <a:rPr lang="ko-KR" altLang="en-US" sz="900" b="1"/>
              <a:t>폴더가</a:t>
            </a:r>
            <a:r>
              <a:rPr lang="en-US" altLang="ko-KR" sz="900" b="1"/>
              <a:t> </a:t>
            </a:r>
            <a:r>
              <a:rPr lang="ko-KR" altLang="en-US" sz="900" b="1"/>
              <a:t>있는</a:t>
            </a:r>
            <a:r>
              <a:rPr lang="en-US" altLang="ko-KR" sz="900" b="1"/>
              <a:t> </a:t>
            </a:r>
            <a:r>
              <a:rPr lang="ko-KR" altLang="en-US" sz="900" b="1"/>
              <a:t>경우</a:t>
            </a:r>
            <a:endParaRPr lang="ko-KR" altLang="en-US" sz="900" b="1"/>
          </a:p>
          <a:p>
            <a:endParaRPr lang="ko-KR" altLang="en-US" sz="900" b="1"/>
          </a:p>
          <a:p>
            <a:r>
              <a:rPr lang="ko-KR" altLang="en-US" sz="900" b="1"/>
              <a:t>일반</a:t>
            </a:r>
            <a:r>
              <a:rPr lang="en-US" altLang="ko-KR" sz="900" b="1"/>
              <a:t> : </a:t>
            </a:r>
            <a:r>
              <a:rPr lang="ko-KR" altLang="en-US" sz="900" b="1"/>
              <a:t>이</a:t>
            </a:r>
            <a:r>
              <a:rPr lang="en-US" altLang="ko-KR" sz="900" b="1"/>
              <a:t> </a:t>
            </a:r>
            <a:r>
              <a:rPr lang="ko-KR" altLang="en-US" sz="900" b="1"/>
              <a:t>점검사항은</a:t>
            </a:r>
            <a:r>
              <a:rPr lang="en-US" altLang="ko-KR" sz="900" b="1"/>
              <a:t> </a:t>
            </a:r>
            <a:r>
              <a:rPr lang="ko-KR" altLang="en-US" sz="900" b="1"/>
              <a:t>일반을</a:t>
            </a:r>
            <a:r>
              <a:rPr lang="en-US" altLang="ko-KR" sz="900" b="1"/>
              <a:t> </a:t>
            </a:r>
            <a:r>
              <a:rPr lang="ko-KR" altLang="en-US" sz="900" b="1"/>
              <a:t>정의하지</a:t>
            </a:r>
            <a:r>
              <a:rPr lang="en-US" altLang="ko-KR" sz="900" b="1"/>
              <a:t> </a:t>
            </a:r>
            <a:r>
              <a:rPr lang="ko-KR" altLang="en-US" sz="900" b="1"/>
              <a:t>않다</a:t>
            </a:r>
            <a:endParaRPr lang="ko-KR" altLang="en-US" sz="900" b="1"/>
          </a:p>
          <a:p>
            <a:endParaRPr lang="ko-KR" altLang="en-US" sz="900" b="1"/>
          </a:p>
          <a:p>
            <a:r>
              <a:rPr lang="ko-KR" altLang="en-US" sz="900" b="1"/>
              <a:t>안전</a:t>
            </a:r>
            <a:r>
              <a:rPr lang="en-US" altLang="ko-KR" sz="900" b="1"/>
              <a:t> : </a:t>
            </a:r>
            <a:r>
              <a:rPr lang="ko-KR" altLang="en-US" sz="900" b="1"/>
              <a:t>공유중인</a:t>
            </a:r>
            <a:r>
              <a:rPr lang="en-US" altLang="ko-KR" sz="900" b="1"/>
              <a:t> </a:t>
            </a:r>
            <a:r>
              <a:rPr lang="ko-KR" altLang="en-US" sz="900" b="1"/>
              <a:t>개인</a:t>
            </a:r>
            <a:r>
              <a:rPr lang="en-US" altLang="ko-KR" sz="900" b="1"/>
              <a:t> </a:t>
            </a:r>
            <a:r>
              <a:rPr lang="ko-KR" altLang="en-US" sz="900" b="1"/>
              <a:t>폴더가</a:t>
            </a:r>
            <a:r>
              <a:rPr lang="en-US" altLang="ko-KR" sz="900" b="1"/>
              <a:t> </a:t>
            </a:r>
            <a:r>
              <a:rPr lang="ko-KR" altLang="en-US" sz="900" b="1"/>
              <a:t>없는</a:t>
            </a:r>
            <a:r>
              <a:rPr lang="en-US" altLang="ko-KR" sz="900" b="1"/>
              <a:t> </a:t>
            </a:r>
            <a:r>
              <a:rPr lang="ko-KR" altLang="en-US" sz="900" b="1"/>
              <a:t>경우</a:t>
            </a:r>
            <a:r>
              <a:rPr lang="en-US" altLang="ko-KR" sz="900" b="1"/>
              <a:t> </a:t>
            </a:r>
            <a:endParaRPr lang="en-US" altLang="ko-KR" sz="900" b="1"/>
          </a:p>
        </p:txBody>
      </p:sp>
      <p:sp>
        <p:nvSpPr>
          <p:cNvPr id="23" name="文本框 22"/>
          <p:cNvSpPr txBox="1"/>
          <p:nvPr/>
        </p:nvSpPr>
        <p:spPr>
          <a:xfrm>
            <a:off x="3211195" y="5860415"/>
            <a:ext cx="5397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모든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점검사항은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안전이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아닌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경우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조치방법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출력</a:t>
            </a:r>
            <a:r>
              <a:rPr lang="en-US" altLang="ko-KR"/>
              <a:t> </a:t>
            </a:r>
            <a:endParaRPr lang="en-US" altLang="ko-K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95000"/>
                </a:srgbClr>
              </a:gs>
              <a:gs pos="51000">
                <a:srgbClr val="15768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5"/>
                    </a14:imgEffect>
                    <a14:imgEffect>
                      <a14:brightnessContrast bright="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45157" y="-22577"/>
            <a:ext cx="9151695" cy="271799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08"/>
          <a:stretch>
            <a:fillRect/>
          </a:stretch>
        </p:blipFill>
        <p:spPr>
          <a:xfrm>
            <a:off x="7633399" y="-22719"/>
            <a:ext cx="5264575" cy="41860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17716" y="884199"/>
            <a:ext cx="482035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03. </a:t>
            </a:r>
            <a:r>
              <a:rPr lang="ko-KR" altLang="en-US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실현</a:t>
            </a:r>
            <a:r>
              <a:rPr lang="ko-KR" altLang="en-US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방법</a:t>
            </a:r>
            <a:endParaRPr lang="ko-KR" altLang="en-US" sz="2800" dirty="0" smtClean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86"/>
          <a:stretch>
            <a:fillRect/>
          </a:stretch>
        </p:blipFill>
        <p:spPr>
          <a:xfrm>
            <a:off x="8059541" y="0"/>
            <a:ext cx="4132459" cy="3463519"/>
          </a:xfrm>
          <a:prstGeom prst="rect">
            <a:avLst/>
          </a:prstGeom>
          <a:effectLst>
            <a:outerShdw blurRad="215900" dist="63500" dir="8100000" algn="tr" rotWithShape="0">
              <a:prstClr val="black">
                <a:alpha val="23000"/>
              </a:prstClr>
            </a:outerShdw>
          </a:effectLst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390"/>
          <a:stretch>
            <a:fillRect/>
          </a:stretch>
        </p:blipFill>
        <p:spPr>
          <a:xfrm>
            <a:off x="6557627" y="2272883"/>
            <a:ext cx="5634374" cy="223489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17575" y="2410460"/>
            <a:ext cx="65322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시스템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내부에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접근하기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위해서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Windows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시스템의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내부에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가지고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있는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많은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API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중에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필요한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정보를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얻게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해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줄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수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있는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API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를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찾아서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프로그램</a:t>
            </a:r>
            <a:r>
              <a:rPr lang="en-US" altLang="ko-KR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만들기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42000" b="-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92000"/>
                </a:srgbClr>
              </a:gs>
              <a:gs pos="77000">
                <a:srgbClr val="15768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609600" y="0"/>
            <a:ext cx="10972800" cy="5463822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</a:extLst>
            </a:blip>
            <a:srcRect/>
            <a:stretch>
              <a:fillRect l="528" b="44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479456">
            <a:off x="1538111" y="-1868989"/>
            <a:ext cx="6858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704888" y="2262436"/>
            <a:ext cx="47548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zh-CN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rPr>
              <a:t>감사합</a:t>
            </a:r>
            <a:r>
              <a:rPr lang="ko-KR" altLang="zh-CN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rPr>
              <a:t>니다</a:t>
            </a:r>
            <a:endParaRPr lang="ko-KR" altLang="zh-CN" sz="7200" dirty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0354"/>
          <a:stretch>
            <a:fillRect/>
          </a:stretch>
        </p:blipFill>
        <p:spPr>
          <a:xfrm>
            <a:off x="-22577" y="5001277"/>
            <a:ext cx="12210292" cy="186237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843" y="4933873"/>
            <a:ext cx="1262079" cy="12620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687</Words>
  <Application>WPS 演示</Application>
  <PresentationFormat>宽屏</PresentationFormat>
  <Paragraphs>74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7" baseType="lpstr">
      <vt:lpstr>Arial</vt:lpstr>
      <vt:lpstr>宋体</vt:lpstr>
      <vt:lpstr>Wingdings</vt:lpstr>
      <vt:lpstr>华康魏碑W7</vt:lpstr>
      <vt:lpstr>Calibri</vt:lpstr>
      <vt:lpstr>Malgun Gothic</vt:lpstr>
      <vt:lpstr>微软雅黑</vt:lpstr>
      <vt:lpstr>Arial Unicode MS</vt:lpstr>
      <vt:lpstr>Calibri Light</vt:lpstr>
      <vt:lpstr>BatangChe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명불허전</cp:lastModifiedBy>
  <cp:revision>118</cp:revision>
  <dcterms:created xsi:type="dcterms:W3CDTF">2019-07-01T05:37:00Z</dcterms:created>
  <dcterms:modified xsi:type="dcterms:W3CDTF">2021-03-29T07:37:40Z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2052-11.1.0.10356</vt:lpwstr>
  </property>
  <property fmtid="{D5CDD505-2E9C-101B-9397-08002B2CF9AE}" pid="3" name="KSOTemplateUUID">
    <vt:lpwstr>v1.0_mb_MTNOboSDrUd0WCuFlyhRAA==</vt:lpwstr>
  </property>
  <property fmtid="{D5CDD505-2E9C-101B-9397-08002B2CF9AE}" pid="4" name="ICV">
    <vt:lpwstr>B600876CA0694BD5986C54B6EC1AA218</vt:lpwstr>
  </property>
</Properties>
</file>

<file path=docProps/thumbnail.jpeg>
</file>